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7F99F7"/>
    <a:srgbClr val="7ED2F8"/>
    <a:srgbClr val="99CCFF"/>
    <a:srgbClr val="EB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3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B55FD1C-554D-4ABD-BF18-21F32EDE916D}" type="datetimeFigureOut">
              <a:rPr lang="es-ES"/>
              <a:pPr>
                <a:defRPr/>
              </a:pPr>
              <a:t>01/04/2021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671CFD9-74D8-4CBB-94C7-9B48DE66D42C}" type="slidenum">
              <a:rPr lang="es-ES" altLang="es-CL"/>
              <a:pPr/>
              <a:t>‹Nº›</a:t>
            </a:fld>
            <a:endParaRPr lang="es-ES" altLang="es-CL"/>
          </a:p>
        </p:txBody>
      </p:sp>
    </p:spTree>
    <p:extLst>
      <p:ext uri="{BB962C8B-B14F-4D97-AF65-F5344CB8AC3E}">
        <p14:creationId xmlns:p14="http://schemas.microsoft.com/office/powerpoint/2010/main" val="3331654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B7776F-A63C-45DF-A6F1-9D9A9DDA9B25}" type="slidenum">
              <a:rPr lang="es-ES" altLang="es-CL"/>
              <a:pPr/>
              <a:t>9</a:t>
            </a:fld>
            <a:endParaRPr lang="es-ES" altLang="es-CL"/>
          </a:p>
        </p:txBody>
      </p:sp>
    </p:spTree>
    <p:extLst>
      <p:ext uri="{BB962C8B-B14F-4D97-AF65-F5344CB8AC3E}">
        <p14:creationId xmlns:p14="http://schemas.microsoft.com/office/powerpoint/2010/main" val="79581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B1187AA1-B382-4E2C-87EB-32F1169F3BD3}" type="slidenum">
              <a:rPr lang="es-ES" altLang="es-ES"/>
              <a:pPr/>
              <a:t>‹Nº›</a:t>
            </a:fld>
            <a:endParaRPr lang="es-ES" altLang="es-ES"/>
          </a:p>
        </p:txBody>
      </p:sp>
    </p:spTree>
    <p:extLst>
      <p:ext uri="{BB962C8B-B14F-4D97-AF65-F5344CB8AC3E}">
        <p14:creationId xmlns:p14="http://schemas.microsoft.com/office/powerpoint/2010/main" val="182990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416BD870-3E80-4461-B545-BA2E6FF2763A}" type="slidenum">
              <a:rPr lang="es-ES" altLang="es-ES"/>
              <a:pPr/>
              <a:t>‹Nº›</a:t>
            </a:fld>
            <a:endParaRPr lang="es-ES" altLang="es-ES"/>
          </a:p>
        </p:txBody>
      </p:sp>
    </p:spTree>
    <p:extLst>
      <p:ext uri="{BB962C8B-B14F-4D97-AF65-F5344CB8AC3E}">
        <p14:creationId xmlns:p14="http://schemas.microsoft.com/office/powerpoint/2010/main" val="297835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6D44E639-C2A6-4AE9-9DA6-40DEC91BB785}" type="slidenum">
              <a:rPr lang="es-ES" altLang="es-ES"/>
              <a:pPr/>
              <a:t>‹Nº›</a:t>
            </a:fld>
            <a:endParaRPr lang="es-ES" altLang="es-ES"/>
          </a:p>
        </p:txBody>
      </p:sp>
    </p:spTree>
    <p:extLst>
      <p:ext uri="{BB962C8B-B14F-4D97-AF65-F5344CB8AC3E}">
        <p14:creationId xmlns:p14="http://schemas.microsoft.com/office/powerpoint/2010/main" val="418038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2EFF1502-CC61-4938-BE9B-8048F20794CC}" type="slidenum">
              <a:rPr lang="es-ES" altLang="es-ES"/>
              <a:pPr/>
              <a:t>‹Nº›</a:t>
            </a:fld>
            <a:endParaRPr lang="es-ES" altLang="es-ES"/>
          </a:p>
        </p:txBody>
      </p:sp>
    </p:spTree>
    <p:extLst>
      <p:ext uri="{BB962C8B-B14F-4D97-AF65-F5344CB8AC3E}">
        <p14:creationId xmlns:p14="http://schemas.microsoft.com/office/powerpoint/2010/main" val="110379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fld id="{9E2B3B44-A9FE-4414-AC18-739B2DC4AD8D}" type="slidenum">
              <a:rPr lang="es-ES" altLang="es-ES"/>
              <a:pPr/>
              <a:t>‹Nº›</a:t>
            </a:fld>
            <a:endParaRPr lang="es-ES" altLang="es-ES"/>
          </a:p>
        </p:txBody>
      </p:sp>
    </p:spTree>
    <p:extLst>
      <p:ext uri="{BB962C8B-B14F-4D97-AF65-F5344CB8AC3E}">
        <p14:creationId xmlns:p14="http://schemas.microsoft.com/office/powerpoint/2010/main" val="247734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fld id="{ECBB624A-C3EA-443E-80F9-FAD315890D03}" type="slidenum">
              <a:rPr lang="es-ES" altLang="es-ES"/>
              <a:pPr/>
              <a:t>‹Nº›</a:t>
            </a:fld>
            <a:endParaRPr lang="es-ES" altLang="es-ES"/>
          </a:p>
        </p:txBody>
      </p:sp>
    </p:spTree>
    <p:extLst>
      <p:ext uri="{BB962C8B-B14F-4D97-AF65-F5344CB8AC3E}">
        <p14:creationId xmlns:p14="http://schemas.microsoft.com/office/powerpoint/2010/main" val="318150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9" name="Rectangle 6"/>
          <p:cNvSpPr>
            <a:spLocks noGrp="1" noChangeArrowheads="1"/>
          </p:cNvSpPr>
          <p:nvPr>
            <p:ph type="sldNum" sz="quarter" idx="12"/>
          </p:nvPr>
        </p:nvSpPr>
        <p:spPr>
          <a:ln/>
        </p:spPr>
        <p:txBody>
          <a:bodyPr/>
          <a:lstStyle>
            <a:lvl1pPr>
              <a:defRPr/>
            </a:lvl1pPr>
          </a:lstStyle>
          <a:p>
            <a:fld id="{DAF72E46-3232-4250-855F-0273B7D0E5C3}" type="slidenum">
              <a:rPr lang="es-ES" altLang="es-ES"/>
              <a:pPr/>
              <a:t>‹Nº›</a:t>
            </a:fld>
            <a:endParaRPr lang="es-ES" altLang="es-ES"/>
          </a:p>
        </p:txBody>
      </p:sp>
    </p:spTree>
    <p:extLst>
      <p:ext uri="{BB962C8B-B14F-4D97-AF65-F5344CB8AC3E}">
        <p14:creationId xmlns:p14="http://schemas.microsoft.com/office/powerpoint/2010/main" val="243036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5" name="Rectangle 6"/>
          <p:cNvSpPr>
            <a:spLocks noGrp="1" noChangeArrowheads="1"/>
          </p:cNvSpPr>
          <p:nvPr>
            <p:ph type="sldNum" sz="quarter" idx="12"/>
          </p:nvPr>
        </p:nvSpPr>
        <p:spPr>
          <a:ln/>
        </p:spPr>
        <p:txBody>
          <a:bodyPr/>
          <a:lstStyle>
            <a:lvl1pPr>
              <a:defRPr/>
            </a:lvl1pPr>
          </a:lstStyle>
          <a:p>
            <a:fld id="{E3998892-B070-4190-927E-3850E66485BC}" type="slidenum">
              <a:rPr lang="es-ES" altLang="es-ES"/>
              <a:pPr/>
              <a:t>‹Nº›</a:t>
            </a:fld>
            <a:endParaRPr lang="es-ES" altLang="es-ES"/>
          </a:p>
        </p:txBody>
      </p:sp>
    </p:spTree>
    <p:extLst>
      <p:ext uri="{BB962C8B-B14F-4D97-AF65-F5344CB8AC3E}">
        <p14:creationId xmlns:p14="http://schemas.microsoft.com/office/powerpoint/2010/main" val="174771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4" name="Rectangle 6"/>
          <p:cNvSpPr>
            <a:spLocks noGrp="1" noChangeArrowheads="1"/>
          </p:cNvSpPr>
          <p:nvPr>
            <p:ph type="sldNum" sz="quarter" idx="12"/>
          </p:nvPr>
        </p:nvSpPr>
        <p:spPr>
          <a:ln/>
        </p:spPr>
        <p:txBody>
          <a:bodyPr/>
          <a:lstStyle>
            <a:lvl1pPr>
              <a:defRPr/>
            </a:lvl1pPr>
          </a:lstStyle>
          <a:p>
            <a:fld id="{973A6E6D-D16F-4DFA-981C-F0FA5C73D309}" type="slidenum">
              <a:rPr lang="es-ES" altLang="es-ES"/>
              <a:pPr/>
              <a:t>‹Nº›</a:t>
            </a:fld>
            <a:endParaRPr lang="es-ES" altLang="es-ES"/>
          </a:p>
        </p:txBody>
      </p:sp>
    </p:spTree>
    <p:extLst>
      <p:ext uri="{BB962C8B-B14F-4D97-AF65-F5344CB8AC3E}">
        <p14:creationId xmlns:p14="http://schemas.microsoft.com/office/powerpoint/2010/main" val="9791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fld id="{1C7A2B86-63EA-4752-8837-CBD05B38AB7E}" type="slidenum">
              <a:rPr lang="es-ES" altLang="es-ES"/>
              <a:pPr/>
              <a:t>‹Nº›</a:t>
            </a:fld>
            <a:endParaRPr lang="es-ES" altLang="es-ES"/>
          </a:p>
        </p:txBody>
      </p:sp>
    </p:spTree>
    <p:extLst>
      <p:ext uri="{BB962C8B-B14F-4D97-AF65-F5344CB8AC3E}">
        <p14:creationId xmlns:p14="http://schemas.microsoft.com/office/powerpoint/2010/main" val="150619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fld id="{FAD9FDC8-261A-4CA4-9444-92A3907E76ED}" type="slidenum">
              <a:rPr lang="es-ES" altLang="es-ES"/>
              <a:pPr/>
              <a:t>‹Nº›</a:t>
            </a:fld>
            <a:endParaRPr lang="es-ES" altLang="es-ES"/>
          </a:p>
        </p:txBody>
      </p:sp>
    </p:spTree>
    <p:extLst>
      <p:ext uri="{BB962C8B-B14F-4D97-AF65-F5344CB8AC3E}">
        <p14:creationId xmlns:p14="http://schemas.microsoft.com/office/powerpoint/2010/main" val="4699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 altLang="es-E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 altLang="es-E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3023FE9-0EF0-4DE7-BADF-6098472A8EDD}"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file:///C:\Documents%20and%20Settings\pastoral\Escritorio\My%20Shared%20Folder\cristobal%20fones%20sj%20-%2004%20camino%20de%20la%20cruz.mp3"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2700" y="0"/>
            <a:ext cx="12192000" cy="1262063"/>
          </a:xfrm>
          <a:prstGeom prst="rect">
            <a:avLst/>
          </a:prstGeom>
          <a:solidFill>
            <a:srgbClr val="666699">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4800">
                <a:solidFill>
                  <a:schemeClr val="bg1"/>
                </a:solidFill>
                <a:latin typeface="Cooper Black" panose="0208090404030B020404" pitchFamily="18" charset="0"/>
              </a:rPr>
              <a:t>Vía Crucis  en Familia                                                                </a:t>
            </a:r>
            <a:r>
              <a:rPr lang="es-ES" altLang="es-ES" sz="2800" i="1">
                <a:solidFill>
                  <a:schemeClr val="bg1"/>
                </a:solidFill>
                <a:latin typeface="Times New Roman" panose="02020603050405020304" pitchFamily="18" charset="0"/>
              </a:rPr>
              <a:t>Acompañamos a Jesús en el camino de la cruz</a:t>
            </a:r>
            <a:endParaRPr lang="es-ES" altLang="es-ES" sz="2800" i="1">
              <a:solidFill>
                <a:srgbClr val="EBEBFF"/>
              </a:solidFill>
              <a:latin typeface="Times New Roman" panose="02020603050405020304" pitchFamily="18" charset="0"/>
            </a:endParaRPr>
          </a:p>
        </p:txBody>
      </p:sp>
      <p:sp>
        <p:nvSpPr>
          <p:cNvPr id="3075" name="Rectangle 8"/>
          <p:cNvSpPr>
            <a:spLocks noChangeArrowheads="1"/>
          </p:cNvSpPr>
          <p:nvPr/>
        </p:nvSpPr>
        <p:spPr bwMode="auto">
          <a:xfrm>
            <a:off x="1200150" y="29321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800"/>
          </a:p>
        </p:txBody>
      </p:sp>
      <p:sp>
        <p:nvSpPr>
          <p:cNvPr id="3076" name="1 Rectángulo"/>
          <p:cNvSpPr>
            <a:spLocks noChangeArrowheads="1"/>
          </p:cNvSpPr>
          <p:nvPr/>
        </p:nvSpPr>
        <p:spPr bwMode="auto">
          <a:xfrm>
            <a:off x="1127125" y="1989138"/>
            <a:ext cx="468153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2800" i="1">
                <a:solidFill>
                  <a:srgbClr val="002060"/>
                </a:solidFill>
                <a:latin typeface="Bauhaus 93" panose="04030905020B02020C02" pitchFamily="82" charset="0"/>
              </a:rPr>
              <a:t>“Sigue habiendo tantos pies que lavar,</a:t>
            </a:r>
            <a:endParaRPr lang="es-ES" altLang="es-CL" sz="2800">
              <a:solidFill>
                <a:srgbClr val="002060"/>
              </a:solidFill>
              <a:latin typeface="Bauhaus 93" panose="04030905020B02020C02" pitchFamily="82" charset="0"/>
            </a:endParaRPr>
          </a:p>
          <a:p>
            <a:pPr algn="ctr" eaLnBrk="1" hangingPunct="1">
              <a:spcBef>
                <a:spcPct val="0"/>
              </a:spcBef>
              <a:buFontTx/>
              <a:buNone/>
            </a:pPr>
            <a:r>
              <a:rPr lang="es-ES" altLang="es-CL" sz="2800" i="1">
                <a:solidFill>
                  <a:srgbClr val="002060"/>
                </a:solidFill>
                <a:latin typeface="Bauhaus 93" panose="04030905020B02020C02" pitchFamily="82" charset="0"/>
              </a:rPr>
              <a:t>sigue habiendo tanta oscuridad que iluminar;</a:t>
            </a:r>
            <a:endParaRPr lang="es-ES" altLang="es-CL" sz="2800">
              <a:solidFill>
                <a:srgbClr val="002060"/>
              </a:solidFill>
              <a:latin typeface="Bauhaus 93" panose="04030905020B02020C02" pitchFamily="82" charset="0"/>
            </a:endParaRPr>
          </a:p>
          <a:p>
            <a:pPr algn="ctr" eaLnBrk="1" hangingPunct="1">
              <a:spcBef>
                <a:spcPct val="0"/>
              </a:spcBef>
              <a:buFontTx/>
              <a:buNone/>
            </a:pPr>
            <a:r>
              <a:rPr lang="es-ES" altLang="es-CL" sz="2800" i="1">
                <a:solidFill>
                  <a:srgbClr val="002060"/>
                </a:solidFill>
                <a:latin typeface="Bauhaus 93" panose="04030905020B02020C02" pitchFamily="82" charset="0"/>
              </a:rPr>
              <a:t>tantas cadenas que romper:</a:t>
            </a:r>
            <a:endParaRPr lang="es-ES" altLang="es-CL" sz="2800">
              <a:solidFill>
                <a:srgbClr val="002060"/>
              </a:solidFill>
              <a:latin typeface="Bauhaus 93" panose="04030905020B02020C02" pitchFamily="82" charset="0"/>
            </a:endParaRPr>
          </a:p>
          <a:p>
            <a:pPr algn="ctr" eaLnBrk="1" hangingPunct="1">
              <a:spcBef>
                <a:spcPct val="0"/>
              </a:spcBef>
              <a:buFontTx/>
              <a:buNone/>
            </a:pPr>
            <a:r>
              <a:rPr lang="es-ES" altLang="es-CL" sz="2800" i="1">
                <a:solidFill>
                  <a:srgbClr val="002060"/>
                </a:solidFill>
                <a:latin typeface="Bauhaus 93" panose="04030905020B02020C02" pitchFamily="82" charset="0"/>
              </a:rPr>
              <a:t>pan y vino para el pobre quiero ser…</a:t>
            </a:r>
            <a:endParaRPr lang="es-ES" altLang="es-CL" sz="2800">
              <a:solidFill>
                <a:srgbClr val="002060"/>
              </a:solidFill>
              <a:latin typeface="Bauhaus 93" panose="04030905020B02020C02" pitchFamily="82" charset="0"/>
            </a:endParaRPr>
          </a:p>
          <a:p>
            <a:pPr algn="ctr" eaLnBrk="1" hangingPunct="1">
              <a:spcBef>
                <a:spcPct val="0"/>
              </a:spcBef>
              <a:buFontTx/>
              <a:buNone/>
            </a:pPr>
            <a:r>
              <a:rPr lang="es-ES" altLang="es-CL" sz="2800" i="1">
                <a:solidFill>
                  <a:srgbClr val="002060"/>
                </a:solidFill>
                <a:latin typeface="Bauhaus 93" panose="04030905020B02020C02" pitchFamily="82" charset="0"/>
              </a:rPr>
              <a:t>Fortalece Señor mi poca fe”.</a:t>
            </a:r>
            <a:endParaRPr lang="es-ES" altLang="es-CL" sz="2800">
              <a:solidFill>
                <a:srgbClr val="002060"/>
              </a:solidFill>
              <a:latin typeface="Bauhaus 93" panose="04030905020B02020C02" pitchFamily="82" charset="0"/>
            </a:endParaRPr>
          </a:p>
        </p:txBody>
      </p:sp>
      <p:pic>
        <p:nvPicPr>
          <p:cNvPr id="3077" name="Picture 11" descr="VIA CRUCIS FANO CUARESMA 2020 ( Color / Blanco y negro) - Profesorado de  Relig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1262063"/>
            <a:ext cx="501650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n 5" descr="Icono&#10;&#10;Descripción generada automáticam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198438"/>
            <a:ext cx="8509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viacrucis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8"/>
            <a:ext cx="12192000" cy="638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IX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cae por tercera vez</a:t>
            </a:r>
          </a:p>
        </p:txBody>
      </p:sp>
      <p:sp>
        <p:nvSpPr>
          <p:cNvPr id="13316" name="1 Rectángulo"/>
          <p:cNvSpPr>
            <a:spLocks noChangeArrowheads="1"/>
          </p:cNvSpPr>
          <p:nvPr/>
        </p:nvSpPr>
        <p:spPr bwMode="auto">
          <a:xfrm>
            <a:off x="2208213" y="5754688"/>
            <a:ext cx="7775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CL" sz="1600">
                <a:latin typeface="Bauhaus 93" panose="04030905020B02020C02" pitchFamily="82" charset="0"/>
              </a:rPr>
              <a:t>Cae y es pisoteado, cae por sí mismo, pero también empujado por los otros: estructuras, intereses, poderes que oprimen al hombre. Señor, ayúdanos a no ser cómplices de empobrecer al hermano…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viacruci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450"/>
            <a:ext cx="12192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0" y="-50800"/>
            <a:ext cx="12192000" cy="47625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X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es despojado de sus vestiduras</a:t>
            </a:r>
          </a:p>
        </p:txBody>
      </p:sp>
      <p:sp>
        <p:nvSpPr>
          <p:cNvPr id="14340" name="1 Rectángulo"/>
          <p:cNvSpPr>
            <a:spLocks noChangeArrowheads="1"/>
          </p:cNvSpPr>
          <p:nvPr/>
        </p:nvSpPr>
        <p:spPr bwMode="auto">
          <a:xfrm>
            <a:off x="766763" y="620713"/>
            <a:ext cx="11017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CL" sz="2000">
                <a:solidFill>
                  <a:schemeClr val="bg1"/>
                </a:solidFill>
                <a:latin typeface="Bauhaus 93" panose="04030905020B02020C02" pitchFamily="82" charset="0"/>
              </a:rPr>
              <a:t>Desposeído, desnudo, despreciado, se acerca a dar calor a los desabrigados, modelo de vida y no maniquí disfrazado. La ropa almacenada podría abrigar a toda la humanidad.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viacrucis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8"/>
            <a:ext cx="12192000" cy="638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XI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es clavado en la cruz</a:t>
            </a:r>
          </a:p>
        </p:txBody>
      </p:sp>
      <p:sp>
        <p:nvSpPr>
          <p:cNvPr id="15364" name="1 Rectángulo"/>
          <p:cNvSpPr>
            <a:spLocks noChangeArrowheads="1"/>
          </p:cNvSpPr>
          <p:nvPr/>
        </p:nvSpPr>
        <p:spPr bwMode="auto">
          <a:xfrm rot="10800000" flipV="1">
            <a:off x="5303838" y="1433513"/>
            <a:ext cx="5040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CL" sz="1600">
                <a:solidFill>
                  <a:schemeClr val="bg1"/>
                </a:solidFill>
                <a:latin typeface="Bauhaus 93" panose="04030905020B02020C02" pitchFamily="82" charset="0"/>
              </a:rPr>
              <a:t>El poder y el pecado taladran sus manos, el poder y el pecado crucifican a millones de crucificados. ¡Señor, ten piedad!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viacrucis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12192000" cy="638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XII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muere en la cruz</a:t>
            </a:r>
          </a:p>
        </p:txBody>
      </p:sp>
      <p:pic>
        <p:nvPicPr>
          <p:cNvPr id="13318" name="cristobal fones sj - 04 camino de la cruz.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0272713" y="5876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1 Rectángulo"/>
          <p:cNvSpPr>
            <a:spLocks noChangeArrowheads="1"/>
          </p:cNvSpPr>
          <p:nvPr/>
        </p:nvSpPr>
        <p:spPr bwMode="auto">
          <a:xfrm>
            <a:off x="407988" y="676275"/>
            <a:ext cx="11376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1800">
                <a:solidFill>
                  <a:schemeClr val="bg1"/>
                </a:solidFill>
                <a:latin typeface="Bauhaus 93" panose="04030905020B02020C02" pitchFamily="82" charset="0"/>
              </a:rPr>
              <a:t>Jesús sigue muriendo hoy a nuestro lado, en numerosos hermanos, muere injustamente…es torturado, asesinado, a veces incluso simplemente por creer en Dios. Mirar los árboles de la cruz donde está clavada nuestra salvación…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3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35050" fill="hold"/>
                                        <p:tgtEl>
                                          <p:spTgt spid="13318"/>
                                        </p:tgtEl>
                                      </p:cBhvr>
                                    </p:cmd>
                                  </p:childTnLst>
                                </p:cTn>
                              </p:par>
                            </p:childTnLst>
                          </p:cTn>
                        </p:par>
                      </p:childTnLst>
                    </p:cTn>
                  </p:par>
                </p:childTnLst>
              </p:cTn>
              <p:nextCondLst>
                <p:cond evt="onClick" delay="0">
                  <p:tgtEl>
                    <p:spTgt spid="133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1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viacrucis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8"/>
            <a:ext cx="12192000" cy="638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XIII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muerto en manos de su madre</a:t>
            </a:r>
          </a:p>
        </p:txBody>
      </p:sp>
      <p:sp>
        <p:nvSpPr>
          <p:cNvPr id="17412" name="1 Rectángulo"/>
          <p:cNvSpPr>
            <a:spLocks noChangeArrowheads="1"/>
          </p:cNvSpPr>
          <p:nvPr/>
        </p:nvSpPr>
        <p:spPr bwMode="auto">
          <a:xfrm>
            <a:off x="1774825" y="981075"/>
            <a:ext cx="30257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1600">
                <a:solidFill>
                  <a:schemeClr val="bg1"/>
                </a:solidFill>
                <a:latin typeface="Bauhaus 93" panose="04030905020B02020C02" pitchFamily="82" charset="0"/>
              </a:rPr>
              <a:t>El cielo se viste de luto, la madre y el padre lloran a su hijo y cada día siguen llorando a sus hijos. Dios siempre está al lado de los que sufren, especialmente de los que sufren injustamente…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viacrucis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8"/>
            <a:ext cx="12192000" cy="638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XIV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es sepultado</a:t>
            </a:r>
          </a:p>
        </p:txBody>
      </p:sp>
      <p:sp>
        <p:nvSpPr>
          <p:cNvPr id="18436" name="1 Rectángulo"/>
          <p:cNvSpPr>
            <a:spLocks noChangeArrowheads="1"/>
          </p:cNvSpPr>
          <p:nvPr/>
        </p:nvSpPr>
        <p:spPr bwMode="auto">
          <a:xfrm>
            <a:off x="119063" y="981075"/>
            <a:ext cx="8208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2000">
                <a:solidFill>
                  <a:schemeClr val="bg1"/>
                </a:solidFill>
                <a:latin typeface="Bauhaus 93" panose="04030905020B02020C02" pitchFamily="82" charset="0"/>
              </a:rPr>
              <a:t>Su cuerpo sin vida será trasladado al sepulcro y la luz de Dios lo convertirá en sagrario, luz de vida para todos. Jesús vencerá a la muerte, se hará justicia a la vida</a:t>
            </a:r>
            <a:r>
              <a:rPr lang="es-ES" altLang="es-CL" sz="1600">
                <a:solidFill>
                  <a:schemeClr val="bg1"/>
                </a:solidFill>
                <a:latin typeface="Bauhaus 93" panose="04030905020B02020C02" pitchFamily="82"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acruci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9738"/>
            <a:ext cx="12192000" cy="64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I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es condenado a muerte</a:t>
            </a:r>
          </a:p>
        </p:txBody>
      </p:sp>
      <p:sp>
        <p:nvSpPr>
          <p:cNvPr id="4100" name="1 Rectángulo"/>
          <p:cNvSpPr>
            <a:spLocks noChangeArrowheads="1"/>
          </p:cNvSpPr>
          <p:nvPr/>
        </p:nvSpPr>
        <p:spPr bwMode="auto">
          <a:xfrm>
            <a:off x="192088" y="620713"/>
            <a:ext cx="11736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1600">
                <a:solidFill>
                  <a:schemeClr val="bg1"/>
                </a:solidFill>
                <a:latin typeface="Bauhaus 93" panose="04030905020B02020C02" pitchFamily="82" charset="0"/>
              </a:rPr>
              <a:t>Hoy, Jesús sigue siendo condenado en el hambriento, en un mundo donde hay alimentos para todos, en el enfermo que no puede conseguir las medicinas,  en el anciano abandonado, en el niño destrozado en el seno de su madre mediante la práctica del aborto…y muchos nos lavamos las manos.</a:t>
            </a:r>
          </a:p>
          <a:p>
            <a:pPr eaLnBrk="1" hangingPunct="1">
              <a:spcBef>
                <a:spcPct val="0"/>
              </a:spcBef>
              <a:buFontTx/>
              <a:buNone/>
            </a:pPr>
            <a:endParaRPr lang="es-ES" altLang="es-CL" sz="1200">
              <a:solidFill>
                <a:schemeClr val="bg1"/>
              </a:solidFill>
              <a:latin typeface="Bauhaus 93" panose="04030905020B02020C02"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viacrucis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8313"/>
            <a:ext cx="12192000"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0" y="-9525"/>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II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carga con la cruz</a:t>
            </a:r>
          </a:p>
        </p:txBody>
      </p:sp>
      <p:sp>
        <p:nvSpPr>
          <p:cNvPr id="5124" name="1 Rectángulo"/>
          <p:cNvSpPr>
            <a:spLocks noChangeArrowheads="1"/>
          </p:cNvSpPr>
          <p:nvPr/>
        </p:nvSpPr>
        <p:spPr bwMode="auto">
          <a:xfrm>
            <a:off x="263525" y="836613"/>
            <a:ext cx="6264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CL" sz="2400">
                <a:solidFill>
                  <a:schemeClr val="bg1"/>
                </a:solidFill>
                <a:latin typeface="Bauhaus 93" panose="04030905020B02020C02" pitchFamily="82" charset="0"/>
              </a:rPr>
              <a:t>Él aguanta el peso de todos los que sufren, soporta el dolor de los otros condenados y lo hace por puro amor. Nunca nos deja solos cuando nos ve sufrir.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viacrucis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12192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III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cae por primera vez</a:t>
            </a:r>
          </a:p>
        </p:txBody>
      </p:sp>
      <p:sp>
        <p:nvSpPr>
          <p:cNvPr id="6148" name="1 Rectángulo"/>
          <p:cNvSpPr>
            <a:spLocks noChangeArrowheads="1"/>
          </p:cNvSpPr>
          <p:nvPr/>
        </p:nvSpPr>
        <p:spPr bwMode="auto">
          <a:xfrm rot="10800000" flipV="1">
            <a:off x="550863" y="5994400"/>
            <a:ext cx="11161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1800" b="1">
                <a:solidFill>
                  <a:srgbClr val="002060"/>
                </a:solidFill>
                <a:latin typeface="Bauhaus 93" panose="04030905020B02020C02" pitchFamily="82" charset="0"/>
              </a:rPr>
              <a:t>Y nosotros, no lo vemos caer…estamos distraídos, consumidos, evadidos y dormidos. Jesús cae empobrecido a nuestro lado, pasamos y no lo vemos. ¡Despiértanos Señor!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viacrucis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2192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IV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encuentra a su madre</a:t>
            </a:r>
          </a:p>
        </p:txBody>
      </p:sp>
      <p:sp>
        <p:nvSpPr>
          <p:cNvPr id="7172" name="1 Rectángulo"/>
          <p:cNvSpPr>
            <a:spLocks noChangeArrowheads="1"/>
          </p:cNvSpPr>
          <p:nvPr/>
        </p:nvSpPr>
        <p:spPr bwMode="auto">
          <a:xfrm>
            <a:off x="334963" y="765175"/>
            <a:ext cx="1152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1800">
                <a:solidFill>
                  <a:schemeClr val="bg1"/>
                </a:solidFill>
                <a:latin typeface="Bauhaus 93" panose="04030905020B02020C02" pitchFamily="82" charset="0"/>
              </a:rPr>
              <a:t>Y una espada de dolor atraviesa el corazón de María… dolor de madre que ve morir la vida de sus entrañas.  No hay dolor más fuerte que el de perder a un hijo.</a:t>
            </a:r>
            <a:r>
              <a:rPr lang="es-ES" altLang="es-CL" sz="180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viacrucis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8"/>
            <a:ext cx="12192000" cy="638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V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es ayudado por el Cireneo</a:t>
            </a:r>
          </a:p>
        </p:txBody>
      </p:sp>
      <p:sp>
        <p:nvSpPr>
          <p:cNvPr id="8196" name="1 Rectángulo"/>
          <p:cNvSpPr>
            <a:spLocks noChangeArrowheads="1"/>
          </p:cNvSpPr>
          <p:nvPr/>
        </p:nvSpPr>
        <p:spPr bwMode="auto">
          <a:xfrm rot="10800000" flipV="1">
            <a:off x="2351088" y="5954713"/>
            <a:ext cx="705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CL" sz="1600">
                <a:latin typeface="Bauhaus 93" panose="04030905020B02020C02" pitchFamily="82" charset="0"/>
              </a:rPr>
              <a:t>Sus seguidores queremos ser hoy una Iglesia cirenea movida por el espíritu soportando la carga de los crucificados, alegrando el rostro de Jesucristo.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viacrucis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8"/>
            <a:ext cx="12192000" cy="638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0" y="0"/>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VI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encuentra a Verónica</a:t>
            </a:r>
          </a:p>
        </p:txBody>
      </p:sp>
      <p:sp>
        <p:nvSpPr>
          <p:cNvPr id="9220" name="1 Rectángulo"/>
          <p:cNvSpPr>
            <a:spLocks noChangeArrowheads="1"/>
          </p:cNvSpPr>
          <p:nvPr/>
        </p:nvSpPr>
        <p:spPr bwMode="auto">
          <a:xfrm>
            <a:off x="0" y="620713"/>
            <a:ext cx="119999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1600">
                <a:solidFill>
                  <a:schemeClr val="bg1"/>
                </a:solidFill>
                <a:latin typeface="Bauhaus 93" panose="04030905020B02020C02" pitchFamily="82" charset="0"/>
              </a:rPr>
              <a:t>El rostro de Jesús brilla hoy en el rostro de los pobres… Secar su sudor y su sangre es la vocación tuya y mía. Señor, ayúdanos a descubrir tu rostro en todos los que sufren.</a:t>
            </a:r>
          </a:p>
          <a:p>
            <a:pPr eaLnBrk="1" hangingPunct="1">
              <a:spcBef>
                <a:spcPct val="0"/>
              </a:spcBef>
              <a:buFontTx/>
              <a:buNone/>
            </a:pPr>
            <a:r>
              <a:rPr lang="es-ES" altLang="es-CL" sz="1800">
                <a:solidFill>
                  <a:schemeClr val="bg1"/>
                </a:solidFill>
                <a:latin typeface="Bauhaus 93" panose="04030905020B02020C02" pitchFamily="82"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viacrucis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450"/>
            <a:ext cx="12192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0" y="-50800"/>
            <a:ext cx="12192000" cy="47625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VIII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cae por segunda vez</a:t>
            </a:r>
          </a:p>
        </p:txBody>
      </p:sp>
      <p:sp>
        <p:nvSpPr>
          <p:cNvPr id="10244" name="1 Rectángulo"/>
          <p:cNvSpPr>
            <a:spLocks noChangeArrowheads="1"/>
          </p:cNvSpPr>
          <p:nvPr/>
        </p:nvSpPr>
        <p:spPr bwMode="auto">
          <a:xfrm rot="10800000" flipV="1">
            <a:off x="192088" y="5318125"/>
            <a:ext cx="89995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1800">
                <a:solidFill>
                  <a:schemeClr val="bg1"/>
                </a:solidFill>
                <a:latin typeface="Bauhaus 93" panose="04030905020B02020C02" pitchFamily="82" charset="0"/>
              </a:rPr>
              <a:t>No cae solo, sigue cayendo hoy, cae con el pobre, con el hambriento, con el enfermo, con el desnudo, con el preso, con el discriminado, con el indiferente, hacia todos los hermanos que sufren. Y no caemos en la cuenta de tantos que están cayendo y nos tiende una mano para que les ayudemos.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viacrucis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863"/>
            <a:ext cx="12192000"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0" y="-53975"/>
            <a:ext cx="12192000" cy="477838"/>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solidFill>
                  <a:schemeClr val="bg1"/>
                </a:solidFill>
                <a:latin typeface="Cooper Black" panose="0208090404030B020404" pitchFamily="18" charset="0"/>
              </a:rPr>
              <a:t>VIII ESTACIÓN</a:t>
            </a:r>
            <a:r>
              <a:rPr lang="es-ES" altLang="es-ES" sz="1800">
                <a:latin typeface="Cooper Black" panose="0208090404030B020404" pitchFamily="18" charset="0"/>
              </a:rPr>
              <a:t>                                                      </a:t>
            </a:r>
            <a:r>
              <a:rPr lang="es-ES" altLang="es-ES" sz="2500" i="1">
                <a:solidFill>
                  <a:srgbClr val="EBEBFF"/>
                </a:solidFill>
                <a:latin typeface="Times New Roman" panose="02020603050405020304" pitchFamily="18" charset="0"/>
              </a:rPr>
              <a:t>Jesús consuela a las mujeres de Jerusalén</a:t>
            </a:r>
          </a:p>
        </p:txBody>
      </p:sp>
      <p:sp>
        <p:nvSpPr>
          <p:cNvPr id="11268" name="2 Rectángulo"/>
          <p:cNvSpPr>
            <a:spLocks noChangeArrowheads="1"/>
          </p:cNvSpPr>
          <p:nvPr/>
        </p:nvSpPr>
        <p:spPr bwMode="auto">
          <a:xfrm rot="10800000" flipV="1">
            <a:off x="623888" y="5808663"/>
            <a:ext cx="11449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L" sz="1800">
                <a:solidFill>
                  <a:srgbClr val="7030A0"/>
                </a:solidFill>
                <a:latin typeface="Bauhaus 93" panose="04030905020B02020C02" pitchFamily="82" charset="0"/>
              </a:rPr>
              <a:t>Jesús se acerca a las mujeres, mujeres sin rostro que sufren y siguen sufriendo discriminación, malos tratos, siguen sufriendo y llevando la carga pesada de cada familia. La pobreza y la marginación tienen hoy rostro femenino.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700</Words>
  <Application>Microsoft Office PowerPoint</Application>
  <PresentationFormat>Panorámica</PresentationFormat>
  <Paragraphs>36</Paragraphs>
  <Slides>15</Slides>
  <Notes>1</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Cooper Black</vt:lpstr>
      <vt:lpstr>Times New Roman</vt:lpstr>
      <vt:lpstr>Bauhaus 93</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pastoral</dc:creator>
  <cp:lastModifiedBy>Soporte</cp:lastModifiedBy>
  <cp:revision>13</cp:revision>
  <dcterms:created xsi:type="dcterms:W3CDTF">2012-03-28T21:55:19Z</dcterms:created>
  <dcterms:modified xsi:type="dcterms:W3CDTF">2021-04-01T19:28:06Z</dcterms:modified>
</cp:coreProperties>
</file>